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425" r:id="rId2"/>
    <p:sldId id="512" r:id="rId3"/>
    <p:sldId id="530" r:id="rId4"/>
    <p:sldId id="527" r:id="rId5"/>
    <p:sldId id="524" r:id="rId6"/>
    <p:sldId id="528" r:id="rId7"/>
    <p:sldId id="523" r:id="rId8"/>
    <p:sldId id="532" r:id="rId9"/>
    <p:sldId id="533" r:id="rId10"/>
    <p:sldId id="531" r:id="rId11"/>
    <p:sldId id="465" r:id="rId12"/>
    <p:sldId id="534" r:id="rId13"/>
    <p:sldId id="535" r:id="rId14"/>
    <p:sldId id="537" r:id="rId15"/>
    <p:sldId id="536" r:id="rId16"/>
    <p:sldId id="525" r:id="rId17"/>
    <p:sldId id="539" r:id="rId18"/>
    <p:sldId id="538" r:id="rId19"/>
    <p:sldId id="542" r:id="rId20"/>
    <p:sldId id="540" r:id="rId21"/>
    <p:sldId id="541" r:id="rId22"/>
    <p:sldId id="526" r:id="rId23"/>
    <p:sldId id="513" r:id="rId24"/>
    <p:sldId id="48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595" autoAdjust="0"/>
  </p:normalViewPr>
  <p:slideViewPr>
    <p:cSldViewPr>
      <p:cViewPr varScale="1">
        <p:scale>
          <a:sx n="110" d="100"/>
          <a:sy n="110" d="100"/>
        </p:scale>
        <p:origin x="19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54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502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512468-4F10-4D66-A60E-CCC6145208F4}" type="datetimeFigureOut">
              <a:rPr lang="en-US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85BBA8-E284-41E6-8C88-4A7CCF72A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46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7A2C5-1674-4A9F-B091-F79F24AE2C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1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5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A97DD-A8E0-4176-BACD-28A5E63956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35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A97DD-A8E0-4176-BACD-28A5E63956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18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A97DD-A8E0-4176-BACD-28A5E63956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00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A97DD-A8E0-4176-BACD-28A5E63956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39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A97DD-A8E0-4176-BACD-28A5E63956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88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14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43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45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08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93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8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55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3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2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6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9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AD88-E00F-49C2-924E-32DE808BE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9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6" name="Picture 14" descr="dfdlogoblkbkgd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9525"/>
          <a:stretch>
            <a:fillRect/>
          </a:stretch>
        </p:blipFill>
        <p:spPr bwMode="auto">
          <a:xfrm>
            <a:off x="0" y="0"/>
            <a:ext cx="847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9E315-DAD7-41E5-A670-C5017B922FE4}" type="datetimeFigureOut">
              <a:rPr lang="en-US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59B4-2754-4C72-B543-D947389B8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003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CC449-5554-4FF6-B499-8E114ECFD2F4}" type="datetimeFigureOut">
              <a:rPr lang="en-US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D247-6382-46C7-A958-7D1B0943D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787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584A-F45B-488B-8B4A-72012EFF94E1}" type="datetimeFigureOut">
              <a:rPr lang="en-US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33B2-8C88-4F49-879B-9656F04BD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92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B9A10-4534-4021-97A5-A2DB43920C22}" type="datetimeFigureOut">
              <a:rPr lang="en-US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5A6C9-05DC-404B-9358-E1BA121D31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231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BB11-DBCB-4315-8BBE-0E3C016AEFD5}" type="datetimeFigureOut">
              <a:rPr lang="en-US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383E-268F-4141-B9D7-277290E85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013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086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EC3E-5052-4858-BCDC-8A5B102DAAE4}" type="datetimeFigureOut">
              <a:rPr lang="en-US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1FE0-34B3-4851-876A-6D8DB7B55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218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dfdlogoblkbkgd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9525"/>
          <a:stretch>
            <a:fillRect/>
          </a:stretch>
        </p:blipFill>
        <p:spPr bwMode="auto">
          <a:xfrm>
            <a:off x="0" y="0"/>
            <a:ext cx="847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7848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FC53-27F1-41E2-A1D2-A2C5DAEF6D3A}" type="datetimeFigureOut">
              <a:rPr lang="en-US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8AE7-7B8E-4966-810C-EA11A7A61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901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AF5A9-A54A-4332-B3D9-7300443DFC7E}" type="datetimeFigureOut">
              <a:rPr lang="en-US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D3C0-3958-4A1B-9503-7C5278928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745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D5DC-568B-48D2-A317-46C2DD430B45}" type="datetimeFigureOut">
              <a:rPr lang="en-US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212B-CE5A-478B-89A1-90C8228A0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737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7CBE-86B5-4E68-A17C-F69F594B8133}" type="datetimeFigureOut">
              <a:rPr lang="en-US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5C13D-9FFC-4E1D-ACAA-BE3462231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535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fdlogoblkbkgd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9525"/>
          <a:stretch>
            <a:fillRect/>
          </a:stretch>
        </p:blipFill>
        <p:spPr bwMode="auto">
          <a:xfrm>
            <a:off x="0" y="0"/>
            <a:ext cx="847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02D2-E51A-490E-A1E5-5377EACB93AE}" type="datetimeFigureOut">
              <a:rPr lang="en-US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0BBC-4EE5-4787-A843-E73A247457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8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838200" y="274638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50A8C1-4D9A-400A-8BAB-A99A8A0086F0}" type="datetimeFigureOut">
              <a:rPr lang="en-US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3D704A-1251-47D5-BD0D-699E8B80C4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81" name="Picture 10" descr="dfdlogoblkbkgd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9525"/>
          <a:stretch>
            <a:fillRect/>
          </a:stretch>
        </p:blipFill>
        <p:spPr bwMode="auto">
          <a:xfrm>
            <a:off x="0" y="0"/>
            <a:ext cx="847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1" r:id="rId2"/>
    <p:sldLayoutId id="2147483828" r:id="rId3"/>
    <p:sldLayoutId id="2147483822" r:id="rId4"/>
    <p:sldLayoutId id="2147483829" r:id="rId5"/>
    <p:sldLayoutId id="2147483823" r:id="rId6"/>
    <p:sldLayoutId id="2147483824" r:id="rId7"/>
    <p:sldLayoutId id="2147483830" r:id="rId8"/>
    <p:sldLayoutId id="2147483831" r:id="rId9"/>
    <p:sldLayoutId id="2147483825" r:id="rId10"/>
    <p:sldLayoutId id="214748382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3074" name="Picture 2" descr="C:\Users\kdemos\Desktop\Glendale Pi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679266" cy="431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/>
              <a:t>Groups/Divisions</a:t>
            </a:r>
          </a:p>
          <a:p>
            <a:pPr lvl="1" eaLnBrk="1" hangingPunct="1"/>
            <a:r>
              <a:rPr lang="en-US" sz="1800" dirty="0"/>
              <a:t>Next level used by DFD in ICS above Single Resources</a:t>
            </a:r>
          </a:p>
          <a:p>
            <a:pPr lvl="1" eaLnBrk="1" hangingPunct="1"/>
            <a:r>
              <a:rPr lang="en-US" sz="1800" dirty="0"/>
              <a:t>Groups-responsible for completing a task</a:t>
            </a:r>
          </a:p>
          <a:p>
            <a:pPr lvl="2" eaLnBrk="1" hangingPunct="1"/>
            <a:r>
              <a:rPr lang="en-US" sz="1800" dirty="0"/>
              <a:t>Example- Search Group for conducting a search of a structure</a:t>
            </a:r>
          </a:p>
          <a:p>
            <a:pPr lvl="2" eaLnBrk="1" hangingPunct="1"/>
            <a:r>
              <a:rPr lang="en-US" sz="1800" dirty="0"/>
              <a:t>Example- Fire Attack Group for extinguishing a fire</a:t>
            </a:r>
          </a:p>
          <a:p>
            <a:pPr lvl="1" eaLnBrk="1" hangingPunct="1"/>
            <a:r>
              <a:rPr lang="en-US" sz="1800" dirty="0"/>
              <a:t>Divisions- responsible for an area</a:t>
            </a:r>
          </a:p>
          <a:p>
            <a:pPr lvl="2" eaLnBrk="1" hangingPunct="1"/>
            <a:r>
              <a:rPr lang="en-US" sz="1800" dirty="0"/>
              <a:t>Example- Division 5 for completing all tasks </a:t>
            </a:r>
            <a:r>
              <a:rPr lang="en-US" sz="1800" dirty="0" smtClean="0"/>
              <a:t>( search, rescue</a:t>
            </a:r>
            <a:r>
              <a:rPr lang="en-US" sz="1800" dirty="0"/>
              <a:t>, extinguishment) on the 5</a:t>
            </a:r>
            <a:r>
              <a:rPr lang="en-US" sz="1800" baseline="30000" dirty="0"/>
              <a:t>th</a:t>
            </a:r>
            <a:r>
              <a:rPr lang="en-US" sz="1800" dirty="0"/>
              <a:t> floor of a structure</a:t>
            </a:r>
          </a:p>
          <a:p>
            <a:pPr lvl="1" eaLnBrk="1" hangingPunct="1"/>
            <a:r>
              <a:rPr lang="en-US" sz="1800" dirty="0"/>
              <a:t>Person in charge of Groups/Divisions is a </a:t>
            </a:r>
            <a:r>
              <a:rPr lang="en-US" sz="1800" dirty="0" smtClean="0"/>
              <a:t>Supervisor</a:t>
            </a:r>
          </a:p>
          <a:p>
            <a:pPr lvl="1" eaLnBrk="1" hangingPunct="1"/>
            <a:r>
              <a:rPr lang="en-US" sz="1800" dirty="0" smtClean="0"/>
              <a:t>Groups/Divisions are the same management level, one is not subordinate to the </a:t>
            </a:r>
            <a:r>
              <a:rPr lang="en-US" sz="1800" dirty="0" smtClean="0"/>
              <a:t>other</a:t>
            </a:r>
          </a:p>
          <a:p>
            <a:pPr lvl="1" eaLnBrk="1" hangingPunct="1"/>
            <a:r>
              <a:rPr lang="en-US" sz="1800" dirty="0" smtClean="0"/>
              <a:t>Horizontally challenged incidents-lean towards using Groups</a:t>
            </a:r>
          </a:p>
          <a:p>
            <a:pPr lvl="1" eaLnBrk="1" hangingPunct="1"/>
            <a:r>
              <a:rPr lang="en-US" sz="1800" dirty="0" smtClean="0"/>
              <a:t>Vertically challenged incidents-lean towards using  Divisions</a:t>
            </a:r>
            <a:endParaRPr lang="en-US" sz="18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96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When creating groups/divisions let everyone know</a:t>
            </a:r>
          </a:p>
          <a:p>
            <a:pPr lvl="1" eaLnBrk="1" hangingPunct="1"/>
            <a:r>
              <a:rPr lang="en-US" dirty="0"/>
              <a:t>Name of the Group/Division</a:t>
            </a:r>
          </a:p>
          <a:p>
            <a:pPr lvl="1" eaLnBrk="1" hangingPunct="1"/>
            <a:r>
              <a:rPr lang="en-US" dirty="0"/>
              <a:t>Who is in the Division/Group</a:t>
            </a:r>
          </a:p>
          <a:p>
            <a:pPr lvl="1" eaLnBrk="1" hangingPunct="1"/>
            <a:r>
              <a:rPr lang="en-US" dirty="0" smtClean="0"/>
              <a:t>Responsibilities </a:t>
            </a:r>
            <a:r>
              <a:rPr lang="en-US" dirty="0"/>
              <a:t>of the Group/Division</a:t>
            </a:r>
          </a:p>
          <a:p>
            <a:pPr lvl="1" eaLnBrk="1" hangingPunct="1"/>
            <a:r>
              <a:rPr lang="en-US" dirty="0"/>
              <a:t>Designation of the Supervisor</a:t>
            </a:r>
          </a:p>
          <a:p>
            <a:pPr marL="449263" lvl="1" indent="0" eaLnBrk="1" hangingPunct="1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Example 1: Truck 12 officer, I am creating a Search Group, you will be my Search Group Supervisor, your crew (T12), T04, and Rescue will be in your Group, your Group will be searching this structure.</a:t>
            </a:r>
          </a:p>
          <a:p>
            <a:pPr eaLnBrk="1" hangingPunct="1"/>
            <a:r>
              <a:rPr lang="en-US" sz="2800" dirty="0"/>
              <a:t>Example 2: Chief 4, I am creating Division 2, you will be my Division 2 Supervisor. E15,E08,TR15, and T08 will be in your Division. You will be completing all tasks on the 2</a:t>
            </a:r>
            <a:r>
              <a:rPr lang="en-US" sz="2800" baseline="30000" dirty="0"/>
              <a:t>nd</a:t>
            </a:r>
            <a:r>
              <a:rPr lang="en-US" sz="2800" dirty="0"/>
              <a:t> floor (extinguishment, search, rescue, etc.)</a:t>
            </a:r>
          </a:p>
        </p:txBody>
      </p:sp>
    </p:spTree>
    <p:extLst>
      <p:ext uri="{BB962C8B-B14F-4D97-AF65-F5344CB8AC3E}">
        <p14:creationId xmlns:p14="http://schemas.microsoft.com/office/powerpoint/2010/main" val="1869416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Apartment Fire Example (Divisions)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62200"/>
            <a:ext cx="4381500" cy="437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09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 the previous slide, this fire would beyond the IC’s Span of Control using only Single Resources. This fire is a good candidate for Divisions. Division 3 for all tasks on the 3</a:t>
            </a:r>
            <a:r>
              <a:rPr lang="en-US" baseline="30000" dirty="0"/>
              <a:t>rd</a:t>
            </a:r>
            <a:r>
              <a:rPr lang="en-US" dirty="0"/>
              <a:t> floor, Roof </a:t>
            </a:r>
            <a:r>
              <a:rPr lang="en-US" dirty="0" smtClean="0"/>
              <a:t>Division for vertical </a:t>
            </a:r>
            <a:r>
              <a:rPr lang="en-US" dirty="0" err="1" smtClean="0"/>
              <a:t>ventiliation</a:t>
            </a:r>
            <a:r>
              <a:rPr lang="en-US" dirty="0" smtClean="0"/>
              <a:t>, </a:t>
            </a:r>
            <a:r>
              <a:rPr lang="en-US" dirty="0"/>
              <a:t>Division 2 to evacuate the 2</a:t>
            </a:r>
            <a:r>
              <a:rPr lang="en-US" baseline="30000" dirty="0"/>
              <a:t>nd</a:t>
            </a:r>
            <a:r>
              <a:rPr lang="en-US" dirty="0"/>
              <a:t> floor and also to check for extension from the fire above. A Single Resource (one Company) to evacuate the 1</a:t>
            </a:r>
            <a:r>
              <a:rPr lang="en-US" baseline="30000" dirty="0"/>
              <a:t>st</a:t>
            </a:r>
            <a:r>
              <a:rPr lang="en-US" dirty="0"/>
              <a:t> floor if needed.</a:t>
            </a:r>
          </a:p>
        </p:txBody>
      </p:sp>
    </p:spTree>
    <p:extLst>
      <p:ext uri="{BB962C8B-B14F-4D97-AF65-F5344CB8AC3E}">
        <p14:creationId xmlns:p14="http://schemas.microsoft.com/office/powerpoint/2010/main" val="723280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Apartment Fire Example (cont’d)</a:t>
            </a:r>
          </a:p>
          <a:p>
            <a:pPr eaLnBrk="1" hangingPunct="1"/>
            <a:r>
              <a:rPr lang="en-US" sz="2800" dirty="0"/>
              <a:t>Each Division could have up to 7 Single Resources(Companies) in </a:t>
            </a:r>
            <a:r>
              <a:rPr lang="en-US" sz="2800" dirty="0" smtClean="0"/>
              <a:t>it if needed. </a:t>
            </a:r>
            <a:r>
              <a:rPr lang="en-US" sz="2800" dirty="0"/>
              <a:t>Total of 21 Companies with a Span of Control for each Division Supervisor of 1:7 and a Span of Control of 1:3 for the IC.</a:t>
            </a:r>
          </a:p>
          <a:p>
            <a:pPr eaLnBrk="1" hangingPunct="1"/>
            <a:r>
              <a:rPr lang="en-US" sz="2800" dirty="0"/>
              <a:t>In this example, if each Division was maxed out, plus having one Company on the 1</a:t>
            </a:r>
            <a:r>
              <a:rPr lang="en-US" sz="2800" baseline="30000" dirty="0"/>
              <a:t>st</a:t>
            </a:r>
            <a:r>
              <a:rPr lang="en-US" sz="2800" dirty="0"/>
              <a:t> floor and a RIT, the IC’s Span of Control would be 1:5  and the Incident would be at a 4 Alarm Level.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4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Warehouse Fire Example(Groups/Divisions)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35235"/>
            <a:ext cx="5867400" cy="41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46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In the previous slide, this fire would beyond the IC’s Span of Control using only Single Resources. This fire is a good candidate for a mix of Divisions and Groups.</a:t>
            </a:r>
          </a:p>
          <a:p>
            <a:pPr eaLnBrk="1" hangingPunct="1"/>
            <a:r>
              <a:rPr lang="en-US" sz="2000" dirty="0"/>
              <a:t>A Fire Attack Group with the task of extinguishing the fire.</a:t>
            </a:r>
          </a:p>
          <a:p>
            <a:pPr eaLnBrk="1" hangingPunct="1"/>
            <a:r>
              <a:rPr lang="en-US" sz="2000" dirty="0"/>
              <a:t>A Search Group with the task of searching the entire warehouse.</a:t>
            </a:r>
          </a:p>
          <a:p>
            <a:pPr eaLnBrk="1" hangingPunct="1"/>
            <a:r>
              <a:rPr lang="en-US" sz="2000" dirty="0"/>
              <a:t>A Horizontal Vent Group to open all bay doors </a:t>
            </a:r>
          </a:p>
          <a:p>
            <a:pPr eaLnBrk="1" hangingPunct="1"/>
            <a:r>
              <a:rPr lang="en-US" sz="2000" dirty="0"/>
              <a:t>A Roof Division to evaluate the roof, vent if needed (open skylights or create openings)</a:t>
            </a:r>
          </a:p>
          <a:p>
            <a:pPr eaLnBrk="1" hangingPunct="1"/>
            <a:r>
              <a:rPr lang="en-US" sz="2000" dirty="0"/>
              <a:t>By using Groups/Divisions at this fire, the IC could potentially use up to 28 Companies and still be within a comfortable Span of Control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78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If any of the previous examples progressed into a Defensive fire, the IC could evacuate the structure, do a PAR of each Group/Division, disband those Group/Divisions, and then easily create exterior Divisions based on the sides of the building (Alpha Division, Bravo Division, Charlie Division, Delta Division).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41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</a:t>
            </a:r>
            <a:r>
              <a:rPr lang="en-US" dirty="0" smtClean="0"/>
              <a:t>Command SOG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During an incident, as the staffing needs of Groups/Divisions change, the IC can remove/add/reassign Companies as needed, changes will be based upon updates and information obtained from Group/Division Supervisors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ICS SOG focused on the most common ICS terminology and levels used on the DFD</a:t>
            </a:r>
          </a:p>
          <a:p>
            <a:pPr eaLnBrk="1" hangingPunct="1"/>
            <a:r>
              <a:rPr lang="en-US" sz="2800" dirty="0"/>
              <a:t>ICS flexibility-many ways to structure an incident correctly within the ICS framework</a:t>
            </a:r>
          </a:p>
          <a:p>
            <a:pPr eaLnBrk="1" hangingPunct="1"/>
            <a:r>
              <a:rPr lang="en-US" sz="2800" dirty="0"/>
              <a:t>Due to the variability of each incident, unwise to prescript organizational structure (exception on the DFD is Tech Incidents)</a:t>
            </a:r>
          </a:p>
          <a:p>
            <a:pPr eaLnBrk="1" hangingPunct="1"/>
            <a:r>
              <a:rPr lang="en-US" sz="2800" dirty="0"/>
              <a:t>Build ICS to fit the incident, not make the incident fit ICS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83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majority of incidents that Denver Fire responds to can be handled by using a very simple command structure (Incident Commander and Single Resources). Larger incidents (example -multiple alarm fires) necessitate the use of Divisions/Groups. All personnel should have a working knowledge of these simpler management levels.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90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07720" y="30480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Commonly used Command Staff</a:t>
            </a:r>
          </a:p>
          <a:p>
            <a:pPr lvl="1" eaLnBrk="1" hangingPunct="1"/>
            <a:r>
              <a:rPr lang="en-US" dirty="0"/>
              <a:t>Safety Officer: Every group response and technical rescue in Denver has a Safety Officer (Ops-2) assigned automatically. </a:t>
            </a:r>
          </a:p>
          <a:p>
            <a:pPr lvl="1" eaLnBrk="1" hangingPunct="1"/>
            <a:r>
              <a:rPr lang="en-US" dirty="0"/>
              <a:t>PIO: At any incident, the Incident Commander can assign a PIO (Public Information Officer) to assist with interactions with the media and public.</a:t>
            </a:r>
          </a:p>
          <a:p>
            <a:pPr eaLnBrk="1" hangingPunct="1"/>
            <a:r>
              <a:rPr lang="en-US" dirty="0"/>
              <a:t>Command Staff are not considered as part of the IC’s Span of Control due to their ability to work autonomously.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18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Branches and Above</a:t>
            </a:r>
          </a:p>
          <a:p>
            <a:pPr lvl="1" eaLnBrk="1" hangingPunct="1"/>
            <a:r>
              <a:rPr lang="en-US" dirty="0"/>
              <a:t>There is a huge potential for extremely large and complex incidents to occur in Denver, these incidents could require complex Incident Command structures.</a:t>
            </a:r>
          </a:p>
          <a:p>
            <a:pPr lvl="1" eaLnBrk="1" hangingPunct="1"/>
            <a:r>
              <a:rPr lang="en-US" dirty="0"/>
              <a:t>The focus of this PowerPoint is only basic levels of ICS, please refer to the DFD Incident Command SOG for information regarding management levels above that of Groups/Divisions.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</a:p>
          <a:p>
            <a:pPr eaLnBrk="1" hangingPunct="1"/>
            <a:r>
              <a:rPr lang="en-US" dirty="0"/>
              <a:t>Denver Fire now has an Incident Command SOG to utilize in order for all personnel to understand ICS terminology and management levels that are most commonly used.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82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6959600" cy="519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89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The vast majority of incidents on the DFD do not progress beyond the Single Resource level</a:t>
            </a:r>
          </a:p>
          <a:p>
            <a:pPr eaLnBrk="1" hangingPunct="1"/>
            <a:r>
              <a:rPr lang="en-US" sz="2400" dirty="0"/>
              <a:t>Next most frequently used level is Groups/Divisions</a:t>
            </a:r>
          </a:p>
          <a:p>
            <a:pPr eaLnBrk="1" hangingPunct="1"/>
            <a:r>
              <a:rPr lang="en-US" sz="2400" dirty="0"/>
              <a:t>Higher levels above Groups/Divisions rarely used on DFD but everyone should be familiar with </a:t>
            </a:r>
            <a:r>
              <a:rPr lang="en-US" sz="2400" dirty="0" smtClean="0"/>
              <a:t>them. This PowerPoint focuses on Single resources/Groups/Divisions</a:t>
            </a:r>
          </a:p>
          <a:p>
            <a:pPr eaLnBrk="1" hangingPunct="1"/>
            <a:r>
              <a:rPr lang="en-US" sz="2400" dirty="0" smtClean="0"/>
              <a:t>Refer to SOG for info on Branch level and above</a:t>
            </a:r>
            <a:endParaRPr lang="en-US" sz="24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76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Span of Control- number of individuals that a supervisor is responsible for, expressed as the ratio of supervisors to individuals</a:t>
            </a:r>
          </a:p>
          <a:p>
            <a:pPr eaLnBrk="1" hangingPunct="1"/>
            <a:r>
              <a:rPr lang="en-US" sz="2800" dirty="0"/>
              <a:t>Ideal Span of Control varies between 1:3 to 1:7</a:t>
            </a:r>
          </a:p>
          <a:p>
            <a:pPr eaLnBrk="1" hangingPunct="1"/>
            <a:r>
              <a:rPr lang="en-US" sz="2800" dirty="0"/>
              <a:t>Complex incidents may require a </a:t>
            </a:r>
            <a:r>
              <a:rPr lang="en-US" sz="2800" dirty="0" smtClean="0"/>
              <a:t>Span </a:t>
            </a:r>
            <a:r>
              <a:rPr lang="en-US" sz="2800" dirty="0"/>
              <a:t>of </a:t>
            </a:r>
            <a:r>
              <a:rPr lang="en-US" sz="2800" dirty="0" smtClean="0"/>
              <a:t>Control on the lower end of the range</a:t>
            </a:r>
            <a:endParaRPr lang="en-US" sz="2800" dirty="0"/>
          </a:p>
          <a:p>
            <a:pPr eaLnBrk="1" hangingPunct="1"/>
            <a:r>
              <a:rPr lang="en-US" sz="2800" dirty="0"/>
              <a:t>Experienced IC may be comfortable with a </a:t>
            </a:r>
            <a:r>
              <a:rPr lang="en-US" sz="2800" dirty="0" smtClean="0"/>
              <a:t>Span </a:t>
            </a:r>
            <a:r>
              <a:rPr lang="en-US" sz="2800" dirty="0"/>
              <a:t>of </a:t>
            </a:r>
            <a:r>
              <a:rPr lang="en-US" sz="2800" dirty="0" smtClean="0"/>
              <a:t>Control on the higher end of the range</a:t>
            </a:r>
            <a:endParaRPr lang="en-US" sz="2800" dirty="0"/>
          </a:p>
          <a:p>
            <a:pPr marL="36512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marL="449263" lvl="1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4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Factors that affect span of control</a:t>
            </a:r>
          </a:p>
          <a:p>
            <a:pPr lvl="1" eaLnBrk="1" hangingPunct="1"/>
            <a:r>
              <a:rPr lang="en-US" dirty="0"/>
              <a:t>Experience level of </a:t>
            </a:r>
            <a:r>
              <a:rPr lang="en-US" dirty="0" smtClean="0"/>
              <a:t>supervisor/ IC</a:t>
            </a:r>
          </a:p>
          <a:p>
            <a:pPr lvl="1" eaLnBrk="1" hangingPunct="1"/>
            <a:r>
              <a:rPr lang="en-US" dirty="0" smtClean="0"/>
              <a:t>Experience </a:t>
            </a:r>
            <a:r>
              <a:rPr lang="en-US" dirty="0"/>
              <a:t>level of subordinates</a:t>
            </a:r>
          </a:p>
          <a:p>
            <a:pPr lvl="1" eaLnBrk="1" hangingPunct="1"/>
            <a:r>
              <a:rPr lang="en-US" dirty="0"/>
              <a:t>Complexity of incident</a:t>
            </a:r>
          </a:p>
          <a:p>
            <a:pPr lvl="2" eaLnBrk="1" hangingPunct="1"/>
            <a:r>
              <a:rPr lang="en-US" dirty="0"/>
              <a:t>Size</a:t>
            </a:r>
          </a:p>
          <a:p>
            <a:pPr lvl="2" eaLnBrk="1" hangingPunct="1"/>
            <a:r>
              <a:rPr lang="en-US" dirty="0"/>
              <a:t>Type</a:t>
            </a:r>
          </a:p>
          <a:p>
            <a:pPr lvl="2" eaLnBrk="1" hangingPunct="1"/>
            <a:r>
              <a:rPr lang="en-US" dirty="0"/>
              <a:t>Rapid growth vs stabilizing quickly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4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As long as a supervisor is within the suggested Span of Control of Single Resources, higher ICS levels do not necessarily need to be implemented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Only use/add what you need in your command structure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40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Single Resources</a:t>
            </a:r>
          </a:p>
          <a:p>
            <a:pPr lvl="1" eaLnBrk="1" hangingPunct="1"/>
            <a:r>
              <a:rPr lang="en-US" dirty="0"/>
              <a:t>An individual, piece of equipment with personnel, or a crew or team with a supervisor (Examples: Chief 2, Rescue 1, Engine 22)</a:t>
            </a:r>
          </a:p>
          <a:p>
            <a:pPr lvl="1" eaLnBrk="1" hangingPunct="1"/>
            <a:r>
              <a:rPr lang="en-US" dirty="0"/>
              <a:t>Lowest level of ICS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88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22031" y="1417638"/>
            <a:ext cx="7467600" cy="4525963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Example of a fire that can be handled with only Single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t="17114" r="-10989" b="-7269"/>
          <a:stretch/>
        </p:blipFill>
        <p:spPr>
          <a:xfrm>
            <a:off x="2743200" y="3124200"/>
            <a:ext cx="4306921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33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Incident Command SOG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 the previous slide, this fire would need 1 Engine with an Attack Line, 1 Engine with a Back Up Line, 1 Truck to Search, 1 Truck to the roof, 1 RIT, and all other Companies standing by for a Span of Control for the IC of 1:5. No Groups/Divisions needed.</a:t>
            </a:r>
          </a:p>
        </p:txBody>
      </p:sp>
    </p:spTree>
    <p:extLst>
      <p:ext uri="{BB962C8B-B14F-4D97-AF65-F5344CB8AC3E}">
        <p14:creationId xmlns:p14="http://schemas.microsoft.com/office/powerpoint/2010/main" val="329859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CCAF0A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5994</TotalTime>
  <Words>1234</Words>
  <Application>Microsoft Office PowerPoint</Application>
  <PresentationFormat>On-screen Show (4:3)</PresentationFormat>
  <Paragraphs>125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Franklin Gothic Book</vt:lpstr>
      <vt:lpstr>Wingdings 2</vt:lpstr>
      <vt:lpstr>Technic</vt:lpstr>
      <vt:lpstr>Incident Command SOG</vt:lpstr>
      <vt:lpstr>Incident Command SOG</vt:lpstr>
      <vt:lpstr>Incident Command SOG</vt:lpstr>
      <vt:lpstr>Incident Command SOG</vt:lpstr>
      <vt:lpstr>Incident Command SOG</vt:lpstr>
      <vt:lpstr>Incident Command SOG</vt:lpstr>
      <vt:lpstr>Incident Command SOG</vt:lpstr>
      <vt:lpstr>Incident Command SOG</vt:lpstr>
      <vt:lpstr>Incident Command SOG</vt:lpstr>
      <vt:lpstr>Incident Command SOG</vt:lpstr>
      <vt:lpstr>Incident Command SOG</vt:lpstr>
      <vt:lpstr>Incident Command SOG</vt:lpstr>
      <vt:lpstr>Incident Command SOG</vt:lpstr>
      <vt:lpstr>Incident Command SOG</vt:lpstr>
      <vt:lpstr>Incident Command SOG</vt:lpstr>
      <vt:lpstr>Incident Command</vt:lpstr>
      <vt:lpstr>Incident Command</vt:lpstr>
      <vt:lpstr>Incident Command</vt:lpstr>
      <vt:lpstr>Incident Command SOG</vt:lpstr>
      <vt:lpstr>Incident Command SOG</vt:lpstr>
      <vt:lpstr>Incident Command SOG</vt:lpstr>
      <vt:lpstr>Incident Command SOG</vt:lpstr>
      <vt:lpstr>Incident Command SOG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Kasson</dc:creator>
  <cp:lastModifiedBy>Ruzycki, Mark - DFD</cp:lastModifiedBy>
  <cp:revision>404</cp:revision>
  <dcterms:created xsi:type="dcterms:W3CDTF">2008-11-21T02:59:07Z</dcterms:created>
  <dcterms:modified xsi:type="dcterms:W3CDTF">2016-07-20T18:20:22Z</dcterms:modified>
</cp:coreProperties>
</file>